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95" r:id="rId3"/>
    <p:sldId id="294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80" r:id="rId15"/>
    <p:sldId id="282" r:id="rId16"/>
    <p:sldId id="281" r:id="rId17"/>
    <p:sldId id="283" r:id="rId18"/>
    <p:sldId id="285" r:id="rId19"/>
    <p:sldId id="284" r:id="rId20"/>
    <p:sldId id="289" r:id="rId21"/>
    <p:sldId id="290" r:id="rId22"/>
    <p:sldId id="291" r:id="rId23"/>
    <p:sldId id="296" r:id="rId24"/>
    <p:sldId id="293" r:id="rId25"/>
    <p:sldId id="287" r:id="rId26"/>
    <p:sldId id="286" r:id="rId27"/>
    <p:sldId id="297" r:id="rId28"/>
    <p:sldId id="298" r:id="rId29"/>
    <p:sldId id="299" r:id="rId30"/>
    <p:sldId id="304" r:id="rId31"/>
    <p:sldId id="300" r:id="rId32"/>
    <p:sldId id="301" r:id="rId33"/>
    <p:sldId id="302" r:id="rId34"/>
    <p:sldId id="30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5" d="100"/>
          <a:sy n="45" d="100"/>
        </p:scale>
        <p:origin x="78" y="16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мастер-класса: Зотова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71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697" y="280035"/>
            <a:ext cx="9692640" cy="777240"/>
          </a:xfrm>
        </p:spPr>
        <p:txBody>
          <a:bodyPr/>
          <a:lstStyle/>
          <a:p>
            <a:r>
              <a:rPr lang="ru-RU" dirty="0" smtClean="0"/>
              <a:t>Усложним задачу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42697" y="1276350"/>
            <a:ext cx="11006136" cy="111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input( ) – </a:t>
            </a:r>
            <a:r>
              <a:rPr lang="ru-RU" sz="2800" dirty="0"/>
              <a:t>функция, </a:t>
            </a:r>
            <a:r>
              <a:rPr lang="ru-RU" sz="2800" dirty="0" smtClean="0"/>
              <a:t>считывающая информацию </a:t>
            </a:r>
            <a:r>
              <a:rPr lang="ru-RU" sz="2800" dirty="0"/>
              <a:t>с </a:t>
            </a:r>
            <a:r>
              <a:rPr lang="ru-RU" sz="2800" dirty="0" smtClean="0"/>
              <a:t>клавиатуры</a:t>
            </a:r>
          </a:p>
          <a:p>
            <a:r>
              <a:rPr lang="ru-RU" sz="2800" dirty="0" smtClean="0"/>
              <a:t>Переменная объявляется через </a:t>
            </a:r>
            <a:r>
              <a:rPr lang="en-US" sz="2800" dirty="0" smtClean="0"/>
              <a:t>“ = “</a:t>
            </a:r>
            <a:r>
              <a:rPr lang="ru-RU" sz="2800" dirty="0" smtClean="0"/>
              <a:t>. Например: «а = 10»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2697" y="2611628"/>
            <a:ext cx="11225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Считать с клавиатуры фразу, записать её в переменную и вывести её на экран.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" y="3996623"/>
            <a:ext cx="3605210" cy="163076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64822" y="3996623"/>
            <a:ext cx="59531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Настоящие программисты никогда не называют свои переменные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a, b, c – </a:t>
            </a:r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них легко запутаться</a:t>
            </a:r>
            <a:endParaRPr lang="ru-RU" sz="2800" dirty="0" smtClean="0">
              <a:sym typeface="Wingdings" panose="05000000000000000000" pitchFamily="2" charset="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5344261"/>
            <a:ext cx="2828732" cy="136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275" y="365760"/>
            <a:ext cx="10659237" cy="843915"/>
          </a:xfrm>
        </p:spPr>
        <p:txBody>
          <a:bodyPr/>
          <a:lstStyle/>
          <a:p>
            <a:r>
              <a:rPr lang="ru-RU" dirty="0" smtClean="0"/>
              <a:t>Типы данных в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295275" y="1847850"/>
            <a:ext cx="172897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Числа</a:t>
            </a:r>
            <a:endParaRPr lang="ru-RU" sz="2800" dirty="0"/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3429000" y="1839175"/>
            <a:ext cx="3136899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err="1" smtClean="0"/>
              <a:t>Спискообразные</a:t>
            </a:r>
            <a:endParaRPr lang="ru-RU" sz="2800" dirty="0"/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8160925" y="1847850"/>
            <a:ext cx="2002250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Строки</a:t>
            </a:r>
            <a:endParaRPr lang="ru-RU" sz="2800" dirty="0"/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295275" y="3044126"/>
            <a:ext cx="3279413" cy="11162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Целые</a:t>
            </a:r>
          </a:p>
          <a:p>
            <a:r>
              <a:rPr lang="ru-RU" sz="2800" dirty="0" smtClean="0"/>
              <a:t>Вещественные</a:t>
            </a:r>
            <a:endParaRPr lang="ru-RU" sz="2800" dirty="0"/>
          </a:p>
        </p:txBody>
      </p:sp>
      <p:sp>
        <p:nvSpPr>
          <p:cNvPr id="10" name="Объект 3"/>
          <p:cNvSpPr txBox="1">
            <a:spLocks/>
          </p:cNvSpPr>
          <p:nvPr/>
        </p:nvSpPr>
        <p:spPr>
          <a:xfrm>
            <a:off x="7815072" y="3140101"/>
            <a:ext cx="2348103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800" dirty="0"/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3733609" y="3117902"/>
            <a:ext cx="2348103" cy="23452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Списки</a:t>
            </a:r>
          </a:p>
          <a:p>
            <a:r>
              <a:rPr lang="ru-RU" sz="2800" dirty="0" smtClean="0"/>
              <a:t>Множество</a:t>
            </a:r>
          </a:p>
          <a:p>
            <a:r>
              <a:rPr lang="ru-RU" sz="2800" dirty="0" smtClean="0"/>
              <a:t>Кортежи</a:t>
            </a:r>
          </a:p>
          <a:p>
            <a:r>
              <a:rPr lang="ru-RU" sz="2800" dirty="0" smtClean="0"/>
              <a:t>Словарь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907310"/>
            <a:ext cx="4521200" cy="28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126834"/>
            <a:ext cx="9692640" cy="993140"/>
          </a:xfrm>
        </p:spPr>
        <p:txBody>
          <a:bodyPr/>
          <a:lstStyle/>
          <a:p>
            <a:r>
              <a:rPr lang="ru-RU" dirty="0" smtClean="0"/>
              <a:t>Как получить из строки…</a:t>
            </a:r>
            <a:endParaRPr lang="ru-RU" dirty="0"/>
          </a:p>
        </p:txBody>
      </p:sp>
      <p:sp>
        <p:nvSpPr>
          <p:cNvPr id="4" name="Объект 3"/>
          <p:cNvSpPr txBox="1">
            <a:spLocks/>
          </p:cNvSpPr>
          <p:nvPr/>
        </p:nvSpPr>
        <p:spPr>
          <a:xfrm>
            <a:off x="271272" y="1525843"/>
            <a:ext cx="95839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Целое число – </a:t>
            </a:r>
            <a:r>
              <a:rPr lang="en-US" sz="2800" dirty="0" err="1" smtClean="0"/>
              <a:t>int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Integer –</a:t>
            </a:r>
            <a:r>
              <a:rPr lang="ru-RU" sz="2800" dirty="0" smtClean="0"/>
              <a:t> целочисленное)</a:t>
            </a:r>
            <a:endParaRPr lang="ru-RU" sz="2800" dirty="0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71272" y="4084286"/>
            <a:ext cx="108031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Вещественное число – </a:t>
            </a:r>
            <a:r>
              <a:rPr lang="en-US" sz="2800" dirty="0" smtClean="0"/>
              <a:t>float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float –</a:t>
            </a:r>
            <a:r>
              <a:rPr lang="ru-RU" sz="2800" dirty="0" smtClean="0"/>
              <a:t> вещественное)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2430835"/>
            <a:ext cx="2905125" cy="13334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36" y="2433388"/>
            <a:ext cx="3140964" cy="13408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5167580"/>
            <a:ext cx="2905125" cy="11811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536" y="5286642"/>
            <a:ext cx="41814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7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372" y="264160"/>
            <a:ext cx="9692640" cy="916940"/>
          </a:xfrm>
        </p:spPr>
        <p:txBody>
          <a:bodyPr/>
          <a:lstStyle/>
          <a:p>
            <a:r>
              <a:rPr lang="ru-RU" dirty="0" smtClean="0"/>
              <a:t>Калькулятор. Начало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09372" y="1625600"/>
            <a:ext cx="976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Какие самые базовые операции есть у калькулятора?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9372" y="2440920"/>
            <a:ext cx="3729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Сложение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Вычитание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Умножение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Деление</a:t>
            </a:r>
            <a:endParaRPr lang="en-US" sz="36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9" y="3106375"/>
            <a:ext cx="6037073" cy="26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2" y="2830492"/>
            <a:ext cx="6877050" cy="3390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91160"/>
            <a:ext cx="9692640" cy="1361440"/>
          </a:xfrm>
        </p:spPr>
        <p:txBody>
          <a:bodyPr>
            <a:normAutofit/>
          </a:bodyPr>
          <a:lstStyle/>
          <a:p>
            <a:r>
              <a:rPr lang="ru-RU" dirty="0" smtClean="0"/>
              <a:t>Калькулятор. Начало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651000"/>
            <a:ext cx="10790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нужно вывести их сумму.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" y="2830492"/>
            <a:ext cx="6496050" cy="17049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" y="2830492"/>
            <a:ext cx="74961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65760"/>
            <a:ext cx="9692640" cy="993140"/>
          </a:xfrm>
        </p:spPr>
        <p:txBody>
          <a:bodyPr/>
          <a:lstStyle/>
          <a:p>
            <a:r>
              <a:rPr lang="ru-RU" dirty="0" smtClean="0"/>
              <a:t>Калькулятор. Учимся 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8288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Есть несколько вариантов вывода: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" y="2693986"/>
            <a:ext cx="4619625" cy="962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9192" y="2913389"/>
            <a:ext cx="608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1) Перечислить всё через запятую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" y="4018067"/>
            <a:ext cx="7983728" cy="768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8800" y="3925051"/>
            <a:ext cx="344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2) </a:t>
            </a:r>
            <a:r>
              <a:rPr lang="ru-RU" sz="2800" dirty="0" smtClean="0"/>
              <a:t>С помощью </a:t>
            </a:r>
            <a:r>
              <a:rPr lang="en-US" sz="2800" dirty="0" smtClean="0"/>
              <a:t>f-</a:t>
            </a:r>
            <a:r>
              <a:rPr lang="ru-RU" sz="2800" dirty="0" smtClean="0"/>
              <a:t>строки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" y="5148196"/>
            <a:ext cx="11119355" cy="566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897" y="6067466"/>
            <a:ext cx="969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3) </a:t>
            </a:r>
            <a:r>
              <a:rPr lang="ru-RU" sz="2800" dirty="0" smtClean="0"/>
              <a:t>С помощью функции форматирования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41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226060"/>
            <a:ext cx="9692640" cy="904240"/>
          </a:xfrm>
        </p:spPr>
        <p:txBody>
          <a:bodyPr/>
          <a:lstStyle/>
          <a:p>
            <a:r>
              <a:rPr lang="ru-RU" dirty="0" smtClean="0"/>
              <a:t>Калькулятор. Учимся 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66928" y="1684297"/>
            <a:ext cx="95448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необходимо вывести «Я сложил «число 1» и «число 2» и получил «сумма числа 1 и числа 2».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8800" y="4318000"/>
            <a:ext cx="3175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Ввод:</a:t>
            </a:r>
            <a:endParaRPr lang="ru-RU" sz="3200" dirty="0"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4871997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«Я сложил 1 и 2 и получил 3»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" y="4317900"/>
            <a:ext cx="11787188" cy="20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672" y="226060"/>
            <a:ext cx="9692640" cy="967740"/>
          </a:xfrm>
        </p:spPr>
        <p:txBody>
          <a:bodyPr/>
          <a:lstStyle/>
          <a:p>
            <a:r>
              <a:rPr lang="ru-RU" dirty="0" smtClean="0"/>
              <a:t>А что если…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9672" y="1346200"/>
            <a:ext cx="41356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так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Хм… Или 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</a:t>
            </a:r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делаю вот так</a:t>
            </a:r>
          </a:p>
          <a:p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Иначе…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иначе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2156" y="1346200"/>
            <a:ext cx="4657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if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*тело условия*</a:t>
            </a:r>
            <a:endParaRPr lang="ru-RU" sz="40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elif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условие*:</a:t>
            </a:r>
          </a:p>
          <a:p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r>
              <a:rPr lang="en-US" sz="4000" dirty="0">
                <a:solidFill>
                  <a:srgbClr val="FF0000"/>
                </a:solidFill>
                <a:latin typeface="Bahnschrift SemiLight" panose="020B0502040204020203" pitchFamily="34" charset="0"/>
              </a:rPr>
              <a:t>e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lse: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 rot="16200000">
            <a:off x="1062177" y="2760521"/>
            <a:ext cx="6939381" cy="757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/>
              <a:t>Переводим на язык змеи</a:t>
            </a:r>
            <a:endParaRPr lang="ru-RU" sz="4000" dirty="0"/>
          </a:p>
        </p:txBody>
      </p:sp>
      <p:sp>
        <p:nvSpPr>
          <p:cNvPr id="7" name="Стрелка вправо 6"/>
          <p:cNvSpPr/>
          <p:nvPr/>
        </p:nvSpPr>
        <p:spPr>
          <a:xfrm>
            <a:off x="5015992" y="2933700"/>
            <a:ext cx="1461008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4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720" y="127246"/>
            <a:ext cx="9692640" cy="814648"/>
          </a:xfrm>
        </p:spPr>
        <p:txBody>
          <a:bodyPr/>
          <a:lstStyle/>
          <a:p>
            <a:r>
              <a:rPr lang="ru-RU" dirty="0" smtClean="0"/>
              <a:t>Сравнения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4198" y="1419303"/>
            <a:ext cx="218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!=  - неравно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== -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216" y="1142304"/>
            <a:ext cx="1729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Например: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!= 5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== 10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3858" y="1511636"/>
            <a:ext cx="373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 SemiLight" panose="020B0502040204020203" pitchFamily="34" charset="0"/>
              </a:rPr>
              <a:t>&gt;</a:t>
            </a:r>
            <a:r>
              <a:rPr lang="ru-RU" sz="2400" dirty="0" smtClean="0">
                <a:latin typeface="Bahnschrift SemiLight" panose="020B0502040204020203" pitchFamily="34" charset="0"/>
              </a:rPr>
              <a:t>=  - больше или равно 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&lt;</a:t>
            </a:r>
            <a:r>
              <a:rPr lang="ru-RU" sz="2400" dirty="0" smtClean="0">
                <a:latin typeface="Bahnschrift SemiLight" panose="020B0502040204020203" pitchFamily="34" charset="0"/>
              </a:rPr>
              <a:t>= </a:t>
            </a:r>
            <a:r>
              <a:rPr lang="en-US" sz="2400" dirty="0" smtClean="0">
                <a:latin typeface="Bahnschrift SemiLight" panose="020B0502040204020203" pitchFamily="34" charset="0"/>
              </a:rPr>
              <a:t> </a:t>
            </a:r>
            <a:r>
              <a:rPr lang="ru-RU" sz="2400" dirty="0" smtClean="0">
                <a:latin typeface="Bahnschrift SemiLight" panose="020B0502040204020203" pitchFamily="34" charset="0"/>
              </a:rPr>
              <a:t>- меньше или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198" y="2600055"/>
            <a:ext cx="10897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Написать программу , которая считывает температуру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и выводит «ХОЛОДНО», если температура меньше 15.5,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«ЖАРКО», если температура больше 28, иначе «НОРМАЛЬНО».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198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1: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28.6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ЖАРКО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2642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2: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НОРМАЛЬНО</a:t>
            </a:r>
          </a:p>
        </p:txBody>
      </p:sp>
    </p:spTree>
    <p:extLst>
      <p:ext uri="{BB962C8B-B14F-4D97-AF65-F5344CB8AC3E}">
        <p14:creationId xmlns:p14="http://schemas.microsoft.com/office/powerpoint/2010/main" val="42367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272" y="340360"/>
            <a:ext cx="9692640" cy="853440"/>
          </a:xfrm>
        </p:spPr>
        <p:txBody>
          <a:bodyPr/>
          <a:lstStyle/>
          <a:p>
            <a:r>
              <a:rPr lang="ru-RU" dirty="0" smtClean="0"/>
              <a:t>Калькулятор 1.0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4272" y="1612552"/>
            <a:ext cx="1126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Используя все, что мы узнали создать говорящий калькулятор, который будет уметь складывать, вычитать, умножать и делить.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272" y="3416300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bg1">
                  <a:lumMod val="50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+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1772" y="3987800"/>
            <a:ext cx="3843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сложил 1 и 2 и получил 3»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772" y="3556911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/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4272" y="4031852"/>
            <a:ext cx="491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разделил 1 и 2 и получил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0.5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608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2-10-10 21-48-53_1">
            <a:hlinkClick r:id="" action="ppaction://media"/>
          </p:cNvPr>
          <p:cNvPicPr>
            <a:picLocks noGrp="1" noChangeAspect="1"/>
          </p:cNvPicPr>
          <p:nvPr>
            <p:ph type="pic" idx="4294967295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81"/>
                </p14:media>
              </p:ext>
            </p:extLst>
          </p:nvPr>
        </p:nvPicPr>
        <p:blipFill rotWithShape="1">
          <a:blip r:embed="rId4"/>
          <a:srcRect l="-199" t="13428" r="23840" b="14132"/>
          <a:stretch>
            <a:fillRect/>
          </a:stretch>
        </p:blipFill>
        <p:spPr>
          <a:xfrm>
            <a:off x="-1" y="0"/>
            <a:ext cx="9464113" cy="6858000"/>
          </a:xfrm>
        </p:spPr>
      </p:pic>
      <p:sp>
        <p:nvSpPr>
          <p:cNvPr id="10" name="TextBox 9"/>
          <p:cNvSpPr txBox="1"/>
          <p:nvPr/>
        </p:nvSpPr>
        <p:spPr>
          <a:xfrm>
            <a:off x="9464112" y="2967335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Моя игра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</a:t>
            </a:r>
            <a:r>
              <a:rPr lang="ru-RU" sz="2400" b="1" dirty="0" smtClean="0">
                <a:solidFill>
                  <a:schemeClr val="bg1"/>
                </a:solidFill>
              </a:rPr>
              <a:t>ля проекта </a:t>
            </a:r>
          </a:p>
          <a:p>
            <a:r>
              <a:rPr lang="ru-RU" sz="2400" b="1" dirty="0" err="1" smtClean="0">
                <a:solidFill>
                  <a:srgbClr val="FF0000"/>
                </a:solidFill>
              </a:rPr>
              <a:t>Яндекс.Лицей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84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3" y="191192"/>
            <a:ext cx="9692640" cy="798022"/>
          </a:xfrm>
        </p:spPr>
        <p:txBody>
          <a:bodyPr/>
          <a:lstStyle/>
          <a:p>
            <a:r>
              <a:rPr lang="ru-RU" dirty="0" smtClean="0"/>
              <a:t>Калькулятор. Финал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3" y="2356037"/>
            <a:ext cx="11201400" cy="4295775"/>
          </a:xfrm>
          <a:prstGeom prst="rect">
            <a:avLst/>
          </a:prstGeom>
        </p:spPr>
      </p:pic>
      <p:sp>
        <p:nvSpPr>
          <p:cNvPr id="5" name="Стрелка вниз 4"/>
          <p:cNvSpPr/>
          <p:nvPr/>
        </p:nvSpPr>
        <p:spPr>
          <a:xfrm>
            <a:off x="5082988" y="1685365"/>
            <a:ext cx="430306" cy="600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35938" y="1215218"/>
            <a:ext cx="474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Bahnschrift SemiLight" panose="020B0502040204020203" pitchFamily="34" charset="0"/>
              </a:rPr>
              <a:t>То, что должно получится в итоге</a:t>
            </a:r>
            <a:endParaRPr lang="ru-RU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02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080835" y="1490572"/>
            <a:ext cx="3438525" cy="4409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75754" y="1493839"/>
            <a:ext cx="3514725" cy="4508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754" y="294042"/>
            <a:ext cx="9692640" cy="772758"/>
          </a:xfrm>
        </p:spPr>
        <p:txBody>
          <a:bodyPr/>
          <a:lstStyle/>
          <a:p>
            <a:r>
              <a:rPr lang="ru-RU" dirty="0" smtClean="0"/>
              <a:t>Циклы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094999" y="1593666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for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754" y="1596933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while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754" y="2429435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Пока условие выполняется: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754" y="3560203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Python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While 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*: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тело цикла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4999" y="2440831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Выполняю </a:t>
            </a:r>
            <a:r>
              <a:rPr lang="en-US" dirty="0" smtClean="0">
                <a:latin typeface="Bahnschrift SemiLight" panose="020B0502040204020203" pitchFamily="34" charset="0"/>
              </a:rPr>
              <a:t>N </a:t>
            </a:r>
            <a:r>
              <a:rPr lang="ru-RU" dirty="0" smtClean="0">
                <a:latin typeface="Bahnschrift SemiLight" panose="020B0502040204020203" pitchFamily="34" charset="0"/>
              </a:rPr>
              <a:t>раз: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4999" y="3514201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latin typeface="Bahnschrift SemiLight" panose="020B0502040204020203" pitchFamily="34" charset="0"/>
              </a:rPr>
              <a:t>Python</a:t>
            </a:r>
            <a:endParaRPr lang="ru-RU" dirty="0" smtClean="0">
              <a:latin typeface="Bahnschrift SemiLight" panose="020B0502040204020203" pitchFamily="34" charset="0"/>
            </a:endParaRPr>
          </a:p>
          <a:p>
            <a:endParaRPr lang="ru-RU" dirty="0">
              <a:latin typeface="Bahnschrift SemiLight" panose="020B0502040204020203" pitchFamily="34" charset="0"/>
            </a:endParaRPr>
          </a:p>
          <a:p>
            <a:r>
              <a:rPr lang="en-US" dirty="0" smtClean="0">
                <a:latin typeface="Bahnschrift SemiLight" panose="020B0502040204020203" pitchFamily="34" charset="0"/>
              </a:rPr>
              <a:t>For I in range(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*интервал*</a:t>
            </a:r>
            <a:r>
              <a:rPr lang="en-US" dirty="0" smtClean="0">
                <a:latin typeface="Bahnschrift SemiLight" panose="020B0502040204020203" pitchFamily="34" charset="0"/>
              </a:rPr>
              <a:t>)</a:t>
            </a:r>
            <a:r>
              <a:rPr lang="ru-RU" dirty="0" smtClean="0">
                <a:latin typeface="Bahnschrift SemiLight" panose="020B0502040204020203" pitchFamily="34" charset="0"/>
              </a:rPr>
              <a:t>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*тело цикла*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4" y="5031865"/>
            <a:ext cx="3514725" cy="15906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34" y="4770816"/>
            <a:ext cx="3438525" cy="8953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833" y="5663228"/>
            <a:ext cx="4496043" cy="115484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01" y="1490572"/>
            <a:ext cx="642414" cy="34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896" y="276113"/>
            <a:ext cx="9692640" cy="943087"/>
          </a:xfrm>
        </p:spPr>
        <p:txBody>
          <a:bodyPr>
            <a:normAutofit/>
          </a:bodyPr>
          <a:lstStyle/>
          <a:p>
            <a:r>
              <a:rPr lang="ru-RU" dirty="0" smtClean="0"/>
              <a:t>Программа психотерапевт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39895" y="1559858"/>
            <a:ext cx="68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Задача: </a:t>
            </a:r>
          </a:p>
          <a:p>
            <a:r>
              <a:rPr lang="ru-RU" dirty="0" smtClean="0"/>
              <a:t>Считывать строки, пока пользователь не введёт «Спасибо!», а потом вывести общее количество введённых строк.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9894" y="3056947"/>
            <a:ext cx="50134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Здравствуйте.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Мне всё надоело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школе учителя вредные, </a:t>
            </a:r>
            <a:r>
              <a:rPr lang="ru-RU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домашки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 много…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Уф. Выговорился. Полегчало.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Спасибо!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5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40" y="3056947"/>
            <a:ext cx="5803554" cy="25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75754" y="294042"/>
            <a:ext cx="9692640" cy="77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Функции. Что это?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754" y="1491916"/>
            <a:ext cx="969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Функция </a:t>
            </a:r>
            <a:r>
              <a:rPr lang="ru-RU" dirty="0" smtClean="0"/>
              <a:t>— сгруппированный </a:t>
            </a:r>
            <a:r>
              <a:rPr lang="ru-RU" dirty="0"/>
              <a:t>набор команд, которые выполняются последовательно, но воспринимаются как единое целое. При этом функция может </a:t>
            </a:r>
            <a:r>
              <a:rPr lang="ru-RU" dirty="0" smtClean="0"/>
              <a:t>возвращать результат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961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75754" y="294042"/>
            <a:ext cx="9692640" cy="77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Функции. С чем их едят?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277" y="1318846"/>
            <a:ext cx="970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Ключевое слово для создания – </a:t>
            </a:r>
            <a:r>
              <a:rPr lang="en-US" dirty="0" smtClean="0">
                <a:solidFill>
                  <a:srgbClr val="FF0000"/>
                </a:solidFill>
                <a:latin typeface="Bahnschrift SemiLight" pitchFamily="34" charset="0"/>
              </a:rPr>
              <a:t>def</a:t>
            </a:r>
            <a:r>
              <a:rPr lang="en-US" dirty="0" smtClean="0"/>
              <a:t>.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Названия функций – </a:t>
            </a:r>
            <a:r>
              <a:rPr lang="ru-RU" dirty="0" err="1" smtClean="0">
                <a:solidFill>
                  <a:srgbClr val="FF0000"/>
                </a:solidFill>
                <a:latin typeface="Bahnschrift SemiLight" pitchFamily="34" charset="0"/>
              </a:rPr>
              <a:t>вот_такие_вот</a:t>
            </a:r>
            <a:r>
              <a:rPr lang="ru-RU" dirty="0" smtClean="0"/>
              <a:t>. Такой стиль называется «змеиный»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Переменные в функциях – локальны. То есть могут использоваться только внутри функций. 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Ключевое слово для возвращения результата работы функции </a:t>
            </a:r>
            <a:r>
              <a:rPr lang="en-US" dirty="0" smtClean="0">
                <a:solidFill>
                  <a:srgbClr val="FF0000"/>
                </a:solidFill>
                <a:latin typeface="Bahnschrift SemiLight" pitchFamily="34" charset="0"/>
              </a:rPr>
              <a:t>return</a:t>
            </a:r>
            <a:endParaRPr lang="ru-RU" dirty="0" smtClean="0">
              <a:solidFill>
                <a:srgbClr val="FF0000"/>
              </a:solidFill>
              <a:latin typeface="Bahnschrift SemiLight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879215"/>
            <a:ext cx="7919028" cy="1855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221" y="307571"/>
            <a:ext cx="9692640" cy="848876"/>
          </a:xfrm>
        </p:spPr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14221" y="1595718"/>
            <a:ext cx="95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069" y="1477108"/>
            <a:ext cx="611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в программе есть одинаковые кусочки, которые повторяются, то их можно преобразовать в функцию.</a:t>
            </a:r>
          </a:p>
          <a:p>
            <a:r>
              <a:rPr lang="ru-RU" dirty="0" smtClean="0"/>
              <a:t>Например: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365" y="2511913"/>
            <a:ext cx="4680927" cy="326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Штриховая стрелка вправо 6"/>
          <p:cNvSpPr/>
          <p:nvPr/>
        </p:nvSpPr>
        <p:spPr>
          <a:xfrm>
            <a:off x="5213838" y="3622431"/>
            <a:ext cx="1283677" cy="9847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828" y="2511913"/>
            <a:ext cx="3924996" cy="32669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64" y="1385041"/>
            <a:ext cx="4515480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719" y="290946"/>
            <a:ext cx="9692640" cy="1325562"/>
          </a:xfrm>
        </p:spPr>
        <p:txBody>
          <a:bodyPr/>
          <a:lstStyle/>
          <a:p>
            <a:r>
              <a:rPr lang="ru-RU" dirty="0" smtClean="0"/>
              <a:t>Домашнее 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67553" y="2340090"/>
            <a:ext cx="9572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Поиграть в игру «Сапёр»</a:t>
            </a:r>
          </a:p>
          <a:p>
            <a:endParaRPr lang="ru-RU" sz="3600" dirty="0" smtClean="0"/>
          </a:p>
          <a:p>
            <a:r>
              <a:rPr lang="ru-RU" sz="3600" dirty="0" smtClean="0"/>
              <a:t>И вместе со своими друзьями поиграть в морской бой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84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261872" y="2450592"/>
            <a:ext cx="9726426" cy="4041648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17" y="664860"/>
            <a:ext cx="5188470" cy="44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3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«Жизнь»</a:t>
            </a:r>
            <a:endParaRPr lang="ru-RU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08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5" y="449176"/>
            <a:ext cx="4196044" cy="5263561"/>
          </a:xfrm>
        </p:spPr>
      </p:pic>
      <p:sp>
        <p:nvSpPr>
          <p:cNvPr id="6" name="TextBox 5"/>
          <p:cNvSpPr txBox="1"/>
          <p:nvPr/>
        </p:nvSpPr>
        <p:spPr>
          <a:xfrm>
            <a:off x="520335" y="5712737"/>
            <a:ext cx="419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Bahnschrift SemiBold" panose="020B0502040204020203" pitchFamily="34" charset="0"/>
              </a:rPr>
              <a:t>Джон фон Нейман</a:t>
            </a:r>
            <a:endParaRPr lang="ru-RU" sz="3600" b="1" dirty="0">
              <a:latin typeface="Bahnschrift SemiBold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36" y="449176"/>
            <a:ext cx="4512042" cy="52635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19036" y="5712736"/>
            <a:ext cx="4512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latin typeface="Bahnschrift SemiBold" panose="020B0502040204020203" pitchFamily="34" charset="0"/>
              </a:rPr>
              <a:t>Джон </a:t>
            </a:r>
            <a:r>
              <a:rPr lang="ru-RU" sz="3200" b="1" dirty="0" err="1" smtClean="0">
                <a:latin typeface="Bahnschrift SemiBold" panose="020B0502040204020203" pitchFamily="34" charset="0"/>
              </a:rPr>
              <a:t>Хортон</a:t>
            </a:r>
            <a:r>
              <a:rPr lang="ru-RU" sz="3200" b="1" dirty="0" smtClean="0">
                <a:latin typeface="Bahnschrift SemiBold" panose="020B0502040204020203" pitchFamily="34" charset="0"/>
              </a:rPr>
              <a:t> </a:t>
            </a:r>
            <a:r>
              <a:rPr lang="ru-RU" sz="3200" b="1" dirty="0" err="1" smtClean="0">
                <a:latin typeface="Bahnschrift SemiBold" panose="020B0502040204020203" pitchFamily="34" charset="0"/>
              </a:rPr>
              <a:t>Конвей</a:t>
            </a:r>
            <a:endParaRPr lang="ru-RU" sz="32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6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PPLf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1" y="1393095"/>
            <a:ext cx="4905121" cy="4110856"/>
          </a:xfr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256031" y="191194"/>
            <a:ext cx="10641953" cy="781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Зачем мы здесь собрались?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space-invaders-40years-histor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5" y="1393095"/>
            <a:ext cx="5160505" cy="4110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030" y="5855208"/>
            <a:ext cx="4905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Игра «Жизнь»</a:t>
            </a:r>
            <a:endParaRPr lang="ru-RU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13354" y="5855208"/>
            <a:ext cx="516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Игра «</a:t>
            </a:r>
            <a:r>
              <a:rPr lang="en-US" sz="2400" b="1" dirty="0" smtClean="0"/>
              <a:t>Space Invaders</a:t>
            </a:r>
            <a:r>
              <a:rPr lang="ru-RU" sz="2400" b="1" dirty="0" smtClean="0"/>
              <a:t>»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4" descr="PPLf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90716"/>
          </a:xfrm>
        </p:spPr>
      </p:pic>
    </p:spTree>
    <p:extLst>
      <p:ext uri="{BB962C8B-B14F-4D97-AF65-F5344CB8AC3E}">
        <p14:creationId xmlns:p14="http://schemas.microsoft.com/office/powerpoint/2010/main" val="18045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ru-RU" dirty="0" smtClean="0"/>
              <a:t>Правила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2818634" cy="28503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828800"/>
            <a:ext cx="2825804" cy="28503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330" y="1828800"/>
            <a:ext cx="2782642" cy="28503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776" y="1828800"/>
            <a:ext cx="2824627" cy="28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pPr algn="ctr"/>
            <a:r>
              <a:rPr lang="ru-RU" dirty="0" smtClean="0"/>
              <a:t>Поиграем?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429" y="2231712"/>
            <a:ext cx="3162741" cy="31436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8" y="2231712"/>
            <a:ext cx="3162741" cy="32021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10" y="2265054"/>
            <a:ext cx="3123572" cy="32021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784" y="2265054"/>
            <a:ext cx="3163311" cy="32116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271" y="2265054"/>
            <a:ext cx="3178337" cy="31783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146" y="2265054"/>
            <a:ext cx="3134055" cy="321167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659" y="2352097"/>
            <a:ext cx="3134162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2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04" y="323229"/>
            <a:ext cx="9692640" cy="1325562"/>
          </a:xfrm>
        </p:spPr>
        <p:txBody>
          <a:bodyPr/>
          <a:lstStyle/>
          <a:p>
            <a:r>
              <a:rPr lang="ru-RU" dirty="0" smtClean="0"/>
              <a:t>Фигуры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4" y="2301154"/>
            <a:ext cx="3863021" cy="3863021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07" y="2301153"/>
            <a:ext cx="5365307" cy="38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Перейдём к практике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209550"/>
            <a:ext cx="10668762" cy="857250"/>
          </a:xfrm>
        </p:spPr>
        <p:txBody>
          <a:bodyPr/>
          <a:lstStyle/>
          <a:p>
            <a:r>
              <a:rPr lang="en-US" dirty="0" smtClean="0"/>
              <a:t>Python –</a:t>
            </a:r>
            <a:r>
              <a:rPr lang="ru-RU" dirty="0" smtClean="0"/>
              <a:t> что такое и с чем едят</a:t>
            </a:r>
            <a:endParaRPr lang="ru-RU" dirty="0"/>
          </a:p>
        </p:txBody>
      </p:sp>
      <p:pic>
        <p:nvPicPr>
          <p:cNvPr id="5" name="Объект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9" y="457200"/>
            <a:ext cx="2708135" cy="2696851"/>
          </a:xfr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88686" y="1314450"/>
            <a:ext cx="8440964" cy="75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Высокоуровневый интерпретируемый объектно-ориентированный язык программирования.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2" y="2494026"/>
            <a:ext cx="5995797" cy="39614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37" y="2441142"/>
            <a:ext cx="4452884" cy="4067175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7019925" y="3401702"/>
            <a:ext cx="3848861" cy="310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Правильно:</a:t>
            </a:r>
          </a:p>
          <a:p>
            <a:pPr marL="0" indent="0">
              <a:buNone/>
            </a:pPr>
            <a:r>
              <a:rPr lang="ru-RU" sz="2000" dirty="0" err="1" smtClean="0">
                <a:solidFill>
                  <a:srgbClr val="FF0000"/>
                </a:solidFill>
              </a:rPr>
              <a:t>Пайтон</a:t>
            </a:r>
            <a:endParaRPr lang="ru-RU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dirty="0" smtClean="0"/>
              <a:t>Неправильно: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Питон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6" y="2411804"/>
            <a:ext cx="6690566" cy="41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" y="581892"/>
            <a:ext cx="4235776" cy="2382625"/>
          </a:xfrm>
          <a:prstGeom prst="rect">
            <a:avLst/>
          </a:prstGeom>
        </p:spPr>
      </p:pic>
      <p:pic>
        <p:nvPicPr>
          <p:cNvPr id="3074" name="Picture 2" descr="https://connery.dk/image/box/215178/3920/50000.jpg?oversize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" y="2233062"/>
            <a:ext cx="3742812" cy="26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031" y="191194"/>
            <a:ext cx="10641953" cy="781396"/>
          </a:xfrm>
        </p:spPr>
        <p:txBody>
          <a:bodyPr>
            <a:normAutofit/>
          </a:bodyPr>
          <a:lstStyle/>
          <a:p>
            <a:r>
              <a:rPr lang="ru-RU" dirty="0" smtClean="0"/>
              <a:t>Проекты написанные на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68" y="1246712"/>
            <a:ext cx="4224860" cy="12293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0" y="2452252"/>
            <a:ext cx="3948545" cy="22111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59" y="4441375"/>
            <a:ext cx="4407719" cy="21873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3" y="5106251"/>
            <a:ext cx="5526038" cy="149657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17" y="18313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Перейдём к практике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66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270510"/>
            <a:ext cx="9692640" cy="1005840"/>
          </a:xfrm>
        </p:spPr>
        <p:txBody>
          <a:bodyPr/>
          <a:lstStyle/>
          <a:p>
            <a:r>
              <a:rPr lang="ru-RU" dirty="0" smtClean="0"/>
              <a:t>Для начала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3" y="1753900"/>
            <a:ext cx="5360037" cy="419869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1894946"/>
            <a:ext cx="4057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0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675" y="108585"/>
            <a:ext cx="10535412" cy="758190"/>
          </a:xfrm>
        </p:spPr>
        <p:txBody>
          <a:bodyPr/>
          <a:lstStyle/>
          <a:p>
            <a:r>
              <a:rPr lang="ru-RU" dirty="0" smtClean="0"/>
              <a:t>Краткое описание функционала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0" y="866775"/>
            <a:ext cx="7240849" cy="5846750"/>
          </a:xfrm>
        </p:spPr>
      </p:pic>
    </p:spTree>
    <p:extLst>
      <p:ext uri="{BB962C8B-B14F-4D97-AF65-F5344CB8AC3E}">
        <p14:creationId xmlns:p14="http://schemas.microsoft.com/office/powerpoint/2010/main" val="34172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94310"/>
            <a:ext cx="9692640" cy="872490"/>
          </a:xfrm>
        </p:spPr>
        <p:txBody>
          <a:bodyPr/>
          <a:lstStyle/>
          <a:p>
            <a:r>
              <a:rPr lang="ru-RU" dirty="0" smtClean="0"/>
              <a:t>Первая программа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90013"/>
            <a:ext cx="3152775" cy="6588948"/>
          </a:xfr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164592" y="1274700"/>
            <a:ext cx="6831239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en-US" sz="3200" dirty="0"/>
              <a:t>p</a:t>
            </a:r>
            <a:r>
              <a:rPr lang="en-US" sz="3200" dirty="0" smtClean="0"/>
              <a:t>rint( ) – </a:t>
            </a:r>
            <a:r>
              <a:rPr lang="ru-RU" sz="3200" dirty="0" smtClean="0"/>
              <a:t>функция вывода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88685" y="4222480"/>
            <a:ext cx="8069489" cy="214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8686" y="1314450"/>
            <a:ext cx="8440964" cy="349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4" y="4430380"/>
            <a:ext cx="6608273" cy="195427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90322" y="2762250"/>
            <a:ext cx="11225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Вывести фразу «</a:t>
            </a:r>
            <a:r>
              <a:rPr lang="en-US" sz="2800" dirty="0" smtClean="0"/>
              <a:t>Hello world!</a:t>
            </a:r>
            <a:r>
              <a:rPr lang="ru-RU" sz="2800" dirty="0" smtClean="0"/>
              <a:t>» на экран.</a:t>
            </a:r>
          </a:p>
        </p:txBody>
      </p:sp>
    </p:spTree>
    <p:extLst>
      <p:ext uri="{BB962C8B-B14F-4D97-AF65-F5344CB8AC3E}">
        <p14:creationId xmlns:p14="http://schemas.microsoft.com/office/powerpoint/2010/main" val="19110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2803</TotalTime>
  <Words>736</Words>
  <Application>Microsoft Office PowerPoint</Application>
  <PresentationFormat>Широкоэкранный</PresentationFormat>
  <Paragraphs>182</Paragraphs>
  <Slides>34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Arial</vt:lpstr>
      <vt:lpstr>Bahnschrift SemiBold</vt:lpstr>
      <vt:lpstr>Bahnschrift SemiLight</vt:lpstr>
      <vt:lpstr>Century Schoolbook</vt:lpstr>
      <vt:lpstr>Wingdings</vt:lpstr>
      <vt:lpstr>Wingdings 2</vt:lpstr>
      <vt:lpstr>View</vt:lpstr>
      <vt:lpstr>Основы Python</vt:lpstr>
      <vt:lpstr>Презентация PowerPoint</vt:lpstr>
      <vt:lpstr>Презентация PowerPoint</vt:lpstr>
      <vt:lpstr>Python – что такое и с чем едят</vt:lpstr>
      <vt:lpstr>Проекты написанные на Python</vt:lpstr>
      <vt:lpstr>Перейдём к практике</vt:lpstr>
      <vt:lpstr>Для начала</vt:lpstr>
      <vt:lpstr>Краткое описание функционала</vt:lpstr>
      <vt:lpstr>Первая программа</vt:lpstr>
      <vt:lpstr>Усложним задачу</vt:lpstr>
      <vt:lpstr>Типы данных в Python</vt:lpstr>
      <vt:lpstr>Как получить из строки…</vt:lpstr>
      <vt:lpstr>Калькулятор. Начало</vt:lpstr>
      <vt:lpstr>Калькулятор. Начало </vt:lpstr>
      <vt:lpstr>Калькулятор. Учимся говорить</vt:lpstr>
      <vt:lpstr>Калькулятор. Учимся говорить</vt:lpstr>
      <vt:lpstr>А что если…</vt:lpstr>
      <vt:lpstr>Сравнения</vt:lpstr>
      <vt:lpstr>Калькулятор 1.0</vt:lpstr>
      <vt:lpstr>Калькулятор. Финал</vt:lpstr>
      <vt:lpstr>Циклы</vt:lpstr>
      <vt:lpstr>Программа психотерапевт</vt:lpstr>
      <vt:lpstr>Презентация PowerPoint</vt:lpstr>
      <vt:lpstr>Презентация PowerPoint</vt:lpstr>
      <vt:lpstr>Функции</vt:lpstr>
      <vt:lpstr>Домашнее задание</vt:lpstr>
      <vt:lpstr>Спасибо за внимание!</vt:lpstr>
      <vt:lpstr>Игра «Жизнь»</vt:lpstr>
      <vt:lpstr>Презентация PowerPoint</vt:lpstr>
      <vt:lpstr>Презентация PowerPoint</vt:lpstr>
      <vt:lpstr>Правила</vt:lpstr>
      <vt:lpstr>Поиграем?</vt:lpstr>
      <vt:lpstr>Фигуры</vt:lpstr>
      <vt:lpstr>Перейдём к практике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Python</dc:title>
  <dc:creator>user</dc:creator>
  <cp:lastModifiedBy>user</cp:lastModifiedBy>
  <cp:revision>76</cp:revision>
  <dcterms:created xsi:type="dcterms:W3CDTF">2021-04-06T11:56:34Z</dcterms:created>
  <dcterms:modified xsi:type="dcterms:W3CDTF">2022-10-23T08:03:10Z</dcterms:modified>
</cp:coreProperties>
</file>